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image/tiff" Extension="tiff"/>
  <Default ContentType="application/xml" Extension="xml"/>
  <Override ContentType="application/vnd.openxmlformats-officedocument.extended-properties+xml" PartName="/docProps/app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tableStyles+xml" PartName="/ppt/tableStyle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package.core-properties+xml" PartName="/docProps/core.xml"/>
</Types>
</file>

<file path=_rels/.rels><?xml version="1.0" encoding="UTF-8" standalone="yes"?><Relationships xmlns="http://schemas.openxmlformats.org/package/2006/relationships"><Relationship Id="rId4" Target="ppt/presentation.xml" Type="http://schemas.openxmlformats.org/officeDocument/2006/relationships/officeDocument"/><Relationship Id="rId3" Target="docProps/core.xml" Type="http://schemas.openxmlformats.org/package/2006/relationships/metadata/core-properties"/><Relationship Id="rId2" Target="docProps/app.xml" Type="http://schemas.openxmlformats.org/officeDocument/2006/relationships/extended-properties"/><Relationship Id="rId1" Target="docProps/thumbnail.jpeg" Type="http://schemas.openxmlformats.org/package/2006/relationships/metadata/thumbnai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saveSubsetFonts="1">
  <p:sldMasterIdLst>
    <p:sldMasterId id="2147483659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d="100" n="94"/>
          <a:sy d="100" n="94"/>
        </p:scale>
        <p:origin x="246" y="66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 standalone="yes"?><Relationships xmlns="http://schemas.openxmlformats.org/package/2006/relationships"><Relationship Id="rId12" Target="slides/slide7.xml" Type="http://schemas.openxmlformats.org/officeDocument/2006/relationships/slide"/><Relationship Id="rId11" Target="slides/slide6.xml" Type="http://schemas.openxmlformats.org/officeDocument/2006/relationships/slide"/><Relationship Id="rId10" Target="slides/slide5.xml" Type="http://schemas.openxmlformats.org/officeDocument/2006/relationships/slide"/><Relationship Id="rId9" Target="slides/slide4.xml" Type="http://schemas.openxmlformats.org/officeDocument/2006/relationships/slide"/><Relationship Id="rId8" Target="slides/slide3.xml" Type="http://schemas.openxmlformats.org/officeDocument/2006/relationships/slide"/><Relationship Id="rId7" Target="slides/slide2.xml" Type="http://schemas.openxmlformats.org/officeDocument/2006/relationships/slide"/><Relationship Id="rId6" Target="slides/slide1.xml" Type="http://schemas.openxmlformats.org/officeDocument/2006/relationships/slide"/><Relationship Id="rId5" Target="slideMasters/slideMaster1.xml" Type="http://schemas.openxmlformats.org/officeDocument/2006/relationships/slideMaster"/><Relationship Id="rId4" Target="tableStyles.xml" Type="http://schemas.openxmlformats.org/officeDocument/2006/relationships/tableStyles"/><Relationship Id="rId3" Target="presProps.xml" Type="http://schemas.openxmlformats.org/officeDocument/2006/relationships/presProps"/><Relationship Id="rId2" Target="viewProps.xml" Type="http://schemas.openxmlformats.org/officeDocument/2006/relationships/viewProps"/><Relationship Id="rId1" Target="theme/theme1.xml" Type="http://schemas.openxmlformats.org/officeDocument/2006/relationships/theme"/></Relationships>
</file>

<file path=ppt/media/image1.png>
</file>

<file path=ppt/media/image2.png>
</file>

<file path=ppt/media/image2.tiff>
</file>

<file path=ppt/media/image3.tiff>
</file>

<file path=ppt/media/image4.png>
</file>

<file path=ppt/media/image5.png>
</file>

<file path=ppt/media/image50.png>
</file>

<file path=ppt/media/image6.png>
</file>

<file path=ppt/media/image7.png>
</file>

<file path=ppt/media/image8.png>
</file>

<file path=ppt/slideLayouts/_rels/slideLayout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 numCol="1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 numCol="1"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idx="1" orient="vert" type="body"/>
          </p:nvPr>
        </p:nvSpPr>
        <p:spPr/>
        <p:txBody>
          <a:bodyPr numCol="1"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orient="vert" type="title"/>
          </p:nvPr>
        </p:nvSpPr>
        <p:spPr>
          <a:xfrm>
            <a:off x="8724900" y="365125"/>
            <a:ext cx="2628900" cy="5811838"/>
          </a:xfrm>
        </p:spPr>
        <p:txBody>
          <a:bodyPr numCol="1"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idx="1" orient="vert" type="body"/>
          </p:nvPr>
        </p:nvSpPr>
        <p:spPr>
          <a:xfrm>
            <a:off x="838200" y="365125"/>
            <a:ext cx="7734300" cy="5811838"/>
          </a:xfrm>
        </p:spPr>
        <p:txBody>
          <a:bodyPr numCol="1"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 numCol="1"/>
          <a:lstStyle>
            <a:lvl1pPr>
              <a:defRPr>
                <a:latin charset="0" typeface="Century Schoolbook"/>
                <a:ea charset="0" typeface="Century Schoolbook"/>
                <a:cs charset="0" typeface="Century Schoolbook"/>
              </a:defRPr>
            </a:lvl1pPr>
          </a:lstStyle>
          <a:p>
            <a:r>
              <a:rPr dirty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 numCol="1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831850" y="4589463"/>
            <a:ext cx="10515600" cy="1500187"/>
          </a:xfrm>
        </p:spPr>
        <p:txBody>
          <a:bodyPr numCol="1"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>
          <a:xfrm>
            <a:off x="838200" y="1825625"/>
            <a:ext cx="5181600" cy="4351338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6172200" y="1825625"/>
            <a:ext cx="5181600" cy="4351338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839788" y="1681163"/>
            <a:ext cx="5157787" cy="82391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839788" y="2505075"/>
            <a:ext cx="5157787" cy="3684588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idx="3" sz="quarter" type="body"/>
          </p:nvPr>
        </p:nvSpPr>
        <p:spPr>
          <a:xfrm>
            <a:off x="6172200" y="1681163"/>
            <a:ext cx="5183188" cy="82391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4" sz="quarter"/>
          </p:nvPr>
        </p:nvSpPr>
        <p:spPr>
          <a:xfrm>
            <a:off x="6172200" y="2505075"/>
            <a:ext cx="5183188" cy="3684588"/>
          </a:xfrm>
        </p:spPr>
        <p:txBody>
          <a:bodyPr num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 numCol="1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 numCol="1"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 numCol="1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idx="1" type="pic"/>
          </p:nvPr>
        </p:nvSpPr>
        <p:spPr>
          <a:xfrm>
            <a:off x="5183188" y="987425"/>
            <a:ext cx="6172200" cy="4873625"/>
          </a:xfrm>
        </p:spPr>
        <p:txBody>
          <a:bodyPr numCol="1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 numCol="1"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2" Target="../slideLayouts/slideLayout11.xml" Type="http://schemas.openxmlformats.org/officeDocument/2006/relationships/slideLayout"/><Relationship Id="rId11" Target="../slideLayouts/slideLayout10.xml" Type="http://schemas.openxmlformats.org/officeDocument/2006/relationships/slideLayout"/><Relationship Id="rId9" Target="../slideLayouts/slideLayout8.xml" Type="http://schemas.openxmlformats.org/officeDocument/2006/relationships/slideLayout"/><Relationship Id="rId10" Target="../slideLayouts/slideLayout9.xml" Type="http://schemas.openxmlformats.org/officeDocument/2006/relationships/slideLayout"/><Relationship Id="rId8" Target="../slideLayouts/slideLayout7.xml" Type="http://schemas.openxmlformats.org/officeDocument/2006/relationships/slideLayout"/><Relationship Id="rId7" Target="../slideLayouts/slideLayout6.xml" Type="http://schemas.openxmlformats.org/officeDocument/2006/relationships/slideLayout"/><Relationship Id="rId6" Target="../slideLayouts/slideLayout5.xml" Type="http://schemas.openxmlformats.org/officeDocument/2006/relationships/slideLayout"/><Relationship Id="rId5" Target="../slideLayouts/slideLayout4.xml" Type="http://schemas.openxmlformats.org/officeDocument/2006/relationships/slideLayout"/><Relationship Id="rId4" Target="../slideLayouts/slideLayout3.xml" Type="http://schemas.openxmlformats.org/officeDocument/2006/relationships/slideLayout"/><Relationship Id="rId3" Target="../slideLayouts/slideLayout2.xml" Type="http://schemas.openxmlformats.org/officeDocument/2006/relationships/slideLayout"/><Relationship Id="rId2" Target="../slideLayouts/slideLayout1.xml" Type="http://schemas.openxmlformats.org/officeDocument/2006/relationships/slideLayout"/><Relationship Id="rId1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numCol="1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numCol="1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numCol="1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8/5/2017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numCol="1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numCol="1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arget="../media/image1.png" Type="http://schemas.openxmlformats.org/officeDocument/2006/relationships/image"/><Relationship Id="rId1" Target="../slideLayouts/slideLayout1.xml" Type="http://schemas.openxmlformats.org/officeDocument/2006/relationships/slideLayout"/></Relationships>
</file>

<file path=ppt/slides/_rels/slide2.xml.rels><?xml version="1.0" encoding="UTF-8" standalone="yes"?><Relationships xmlns="http://schemas.openxmlformats.org/package/2006/relationships"><Relationship Id="rId2" Target="../media/image2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3.xml.rels><?xml version="1.0" encoding="UTF-8" standalone="yes"?><Relationships xmlns="http://schemas.openxmlformats.org/package/2006/relationships"><Relationship Id="rId5" Target="../media/image6.png" Type="http://schemas.openxmlformats.org/officeDocument/2006/relationships/image"/><Relationship Id="rId4" Target="../media/image5.png" Type="http://schemas.openxmlformats.org/officeDocument/2006/relationships/image"/><Relationship Id="rId3" Target="../media/image3.tiff" Type="http://schemas.openxmlformats.org/officeDocument/2006/relationships/image"/><Relationship Id="rId2" Target="../media/image2.tiff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4.xml.rels><?xml version="1.0" encoding="UTF-8" standalone="yes"?><Relationships xmlns="http://schemas.openxmlformats.org/package/2006/relationships"><Relationship Id="rId4" Target="../media/image7.png" Type="http://schemas.openxmlformats.org/officeDocument/2006/relationships/image"/><Relationship Id="rId3" Target="../media/image50.png" Type="http://schemas.openxmlformats.org/officeDocument/2006/relationships/image"/><Relationship Id="rId2" Target="../media/image4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5.xml.rels><?xml version="1.0" encoding="UTF-8" standalone="yes"?><Relationships xmlns="http://schemas.openxmlformats.org/package/2006/relationships"><Relationship Id="rId2" Target="../media/image1.png" Type="http://schemas.openxmlformats.org/officeDocument/2006/relationships/image"/><Relationship Id="rId1" Target="../slideLayouts/slideLayout1.xml" Type="http://schemas.openxmlformats.org/officeDocument/2006/relationships/slideLayout"/></Relationships>
</file>

<file path=ppt/slides/_rels/slide6.xml.rels><?xml version="1.0" encoding="UTF-8" standalone="yes"?><Relationships xmlns="http://schemas.openxmlformats.org/package/2006/relationships"><Relationship Id="rId1" Target="../slideLayouts/slideLayout2.xml" Type="http://schemas.openxmlformats.org/officeDocument/2006/relationships/slideLayout"/></Relationships>
</file>

<file path=ppt/slides/_rels/slide7.xml.rels><?xml version="1.0" encoding="UTF-8" standalone="yes"?><Relationships xmlns="http://schemas.openxmlformats.org/package/2006/relationships"><Relationship Id="rId2" Target="../media/image8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 numCol="1">
            <a:noAutofit/>
          </a:bodyPr>
          <a:lstStyle/>
          <a:p>
            <a:r>
              <a:rPr dirty="0" lang="en-US"/>
              <a:t>Setting up your </a:t>
            </a:r>
            <a:br>
              <a:rPr dirty="0" lang="en-US"/>
            </a:br>
            <a:r>
              <a:rPr dirty="0" lang="en-US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107996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pPr algn="ctr"/>
            <a:r>
              <a:rPr dirty="0" lang="en-US" sz="6600"/>
              <a:t>Bias/Variance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cmpd="sng"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anchor="b" bIns="45720" lIns="91440" numCol="1" rIns="91440" rtlCol="0" tIns="45720" vert="horz">
              <a:noAutofit/>
            </a:bodyPr>
            <a:lstStyle>
              <a:lvl1pPr algn="ctr" defTabSz="914400" eaLnBrk="1" hangingPunct="1" latinLnBrk="0" rtl="0">
                <a:lnSpc>
                  <a:spcPct val="90000"/>
                </a:lnSpc>
                <a:spcBef>
                  <a:spcPct val="0"/>
                </a:spcBef>
                <a:buNone/>
                <a:defRPr kern="1200" sz="6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b="1" dirty="0" lang="en-US" sz="3200"/>
                <a:t>deeplearning.ai</a:t>
              </a:r>
              <a:endParaRPr b="1" dirty="0" lang="en-US" sz="360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dirty="0" lang="en-US"/>
              <a:t>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1825355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len="med" w="lg"/>
              <a:tailEnd len="lg" type="triangle" w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len="med" w="lg"/>
                <a:tailEnd len="lg" type="triangle" w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numCol="1" rtlCol="0" wrap="none">
                <a:spAutoFit/>
              </a:bodyPr>
              <a:lstStyle/>
              <a:p>
                <a:r>
                  <a:rPr dirty="0" lang="en-US" sz="2800">
                    <a:latin charset="0" typeface="Century Schoolbook"/>
                    <a:ea charset="0" typeface="Century Schoolbook"/>
                    <a:cs charset="0" typeface="Century Schoolbook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1825355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len="med" w="lg"/>
              <a:tailEnd len="lg" type="triangle" w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len="med" w="lg"/>
                <a:tailEnd len="lg" type="triangle" w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numCol="1" rtlCol="0" wrap="none">
                <a:spAutoFit/>
              </a:bodyPr>
              <a:lstStyle/>
              <a:p>
                <a:r>
                  <a:rPr dirty="0" lang="en-US" sz="2800">
                    <a:latin charset="0" typeface="Century Schoolbook"/>
                    <a:ea charset="0" typeface="Century Schoolbook"/>
                    <a:cs charset="0" typeface="Century Schoolbook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1825017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len="med" w="lg"/>
              <a:tailEnd len="lg" type="triangle" w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len="med" w="lg"/>
                <a:tailEnd len="lg" type="triangle" w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numCol="1" rtlCol="0" wrap="none">
                <a:spAutoFit/>
              </a:bodyPr>
              <a:lstStyle/>
              <a:p>
                <a:r>
                  <a:rPr dirty="0" lang="en-US" sz="2800">
                    <a:latin charset="0" typeface="Century Schoolbook"/>
                    <a:ea charset="0" typeface="Century Schoolbook"/>
                    <a:cs charset="0" typeface="Century Schoolbook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7" name="Ink 6">
            <a:extLst>
              <a:ext uri="{FF2B5EF4-FFF2-40B4-BE49-F238E27FC236}">
                <a16:creationId xmlns:a16="http://schemas.microsoft.com/office/drawing/2014/main" id="{A32BC7C5-6836-4733-BA21-DB00B410820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4640" y="1908360"/>
            <a:ext cx="10229760" cy="33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33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dirty="0" lang="en-US"/>
              <a:t>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1357634"/>
            <a:ext cx="3456395" cy="584775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r>
              <a:rPr dirty="0" lang="en-US" sz="3200">
                <a:latin charset="0" typeface="Century Schoolbook"/>
                <a:ea charset="0" typeface="Century Schoolbook"/>
                <a:cs charset="0" typeface="Century Schoolbook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41629" t="20054"/>
          <a:stretch/>
        </p:blipFill>
        <p:spPr>
          <a:xfrm>
            <a:off x="5572617" y="87547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9656" l="16090" r="22829" t="5578"/>
          <a:stretch/>
        </p:blipFill>
        <p:spPr>
          <a:xfrm>
            <a:off x="7250013" y="87547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2854179"/>
            <a:ext cx="3219151" cy="1308100"/>
            <a:chOff x="762248" y="4039731"/>
            <a:chExt cx="3219151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3219151" cy="584775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r>
                <a:rPr dirty="0" lang="en-US" sz="3200">
                  <a:latin charset="0" typeface="Century Schoolbook"/>
                  <a:ea charset="0" typeface="Century Schoolbook"/>
                  <a:cs charset="0" typeface="Century Schoolbook"/>
                </a:rPr>
                <a:t>Train set error: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2900153" cy="584775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r>
                <a:rPr dirty="0" lang="en-US" sz="3200">
                  <a:latin charset="0" typeface="Century Schoolbook"/>
                  <a:ea charset="0" typeface="Century Schoolbook"/>
                  <a:cs charset="0" typeface="Century Schoolbook"/>
                </a:rPr>
                <a:t>Dev set error: </a:t>
              </a:r>
            </a:p>
          </p:txBody>
        </p:sp>
      </p:grpSp>
      <p:pic>
        <p:nvPicPr>
          <p:cNvPr id="3" name="Ink 2">
            <a:extLst>
              <a:ext uri="{FF2B5EF4-FFF2-40B4-BE49-F238E27FC236}">
                <a16:creationId xmlns:a16="http://schemas.microsoft.com/office/drawing/2014/main" id="{D38C45E3-82F2-4561-A5F9-D030390CA03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940720" y="524160"/>
            <a:ext cx="2266920" cy="323640"/>
          </a:xfrm>
          <a:prstGeom prst="rect">
            <a:avLst/>
          </a:prstGeom>
        </p:spPr>
      </p:pic>
      <p:pic>
        <p:nvPicPr>
          <p:cNvPr id="9" name="Ink 8">
            <a:extLst>
              <a:ext uri="{FF2B5EF4-FFF2-40B4-BE49-F238E27FC236}">
                <a16:creationId xmlns:a16="http://schemas.microsoft.com/office/drawing/2014/main" id="{3E3492F3-FAC1-4C0D-A124-9939CF8DC183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87560" y="2568600"/>
            <a:ext cx="10896480" cy="371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615940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dirty="0" lang="en-US"/>
              <a:t>High bias and high variance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3696179" y="1677814"/>
            <a:ext cx="4799643" cy="3502373"/>
            <a:chOff x="407807" y="1796906"/>
            <a:chExt cx="3357843" cy="2486074"/>
          </a:xfrm>
        </p:grpSpPr>
        <p:cxnSp>
          <p:nvCxnSpPr>
            <p:cNvPr id="62" name="Straight Arrow Connector 61"/>
            <p:cNvCxnSpPr/>
            <p:nvPr/>
          </p:nvCxnSpPr>
          <p:spPr>
            <a:xfrm flipV="1">
              <a:off x="407807" y="4077884"/>
              <a:ext cx="3357843" cy="2932"/>
            </a:xfrm>
            <a:prstGeom prst="straightConnector1">
              <a:avLst/>
            </a:prstGeom>
            <a:ln>
              <a:solidFill>
                <a:schemeClr val="tx1"/>
              </a:solidFill>
              <a:headEnd len="med" w="lg"/>
              <a:tailEnd len="lg" type="triangle" w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/>
            <p:cNvGrpSpPr/>
            <p:nvPr/>
          </p:nvGrpSpPr>
          <p:grpSpPr>
            <a:xfrm>
              <a:off x="682546" y="1796906"/>
              <a:ext cx="2281755" cy="2486074"/>
              <a:chOff x="682546" y="1796906"/>
              <a:chExt cx="2281755" cy="2486074"/>
            </a:xfrm>
          </p:grpSpPr>
          <p:cxnSp>
            <p:nvCxnSpPr>
              <p:cNvPr id="66" name="Straight Arrow Connector 65"/>
              <p:cNvCxnSpPr/>
              <p:nvPr/>
            </p:nvCxnSpPr>
            <p:spPr>
              <a:xfrm flipV="1">
                <a:off x="682546" y="1796906"/>
                <a:ext cx="0" cy="24860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len="med" w="lg"/>
                <a:tailEnd len="lg" type="triangle" w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Oval 68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6" name="Group 85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46" name="Straight Connector 145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Straight Connector 146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7" name="Straight Connector 86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cxnSp>
            <p:nvCxnSpPr>
              <p:cNvPr id="101" name="Straight Connector 100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Group 10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4" name="Straight Connector 14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4" name="Straight Connector 103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2" name="Straight Connector 14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9" name="Group 108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40" name="Straight Connector 13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0" name="Group 109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8" name="Straight Connector 13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1" name="Oval 110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112" name="Group 111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6" name="Straight Connector 13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4" name="Straight Connector 13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Connector 13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4" name="Oval 113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2" name="Straight Connector 13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30" name="Straight Connector 129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7" name="Oval 116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numCol="1" rtlCol="0"/>
              <a:lstStyle/>
              <a:p>
                <a:pPr algn="ctr"/>
                <a:endParaRPr lang="en-US"/>
              </a:p>
            </p:txBody>
          </p:sp>
          <p:grpSp>
            <p:nvGrpSpPr>
              <p:cNvPr id="118" name="Group 117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8" name="Straight Connector 12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9" name="Group 118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6" name="Straight Connector 125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0" name="Group 119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4" name="Straight Connector 12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1" name="Group 120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7" name="TextBox 6"/>
          <p:cNvSpPr txBox="1">
            <a:spLocks noAdjustHandles="1" noChangeArrowheads="1" noChangeAspect="1" noChangeShapeType="1" noEditPoints="1" noMove="1" noResize="1" noRot="1" noTextEdit="1"/>
          </p:cNvSpPr>
          <p:nvPr/>
        </p:nvSpPr>
        <p:spPr>
          <a:xfrm>
            <a:off x="8368915" y="4773665"/>
            <a:ext cx="672364" cy="584775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</p:spPr>
        <p:txBody>
          <a:bodyPr numCol="1"/>
          <a:lstStyle/>
          <a:p>
            <a:r>
              <a:rPr lang="en-US">
                <a:noFill/>
              </a:rPr>
              <a:t> </a:t>
            </a:r>
          </a:p>
        </p:txBody>
      </p:sp>
      <p:sp>
        <p:nvSpPr>
          <p:cNvPr id="148" name="TextBox 147"/>
          <p:cNvSpPr txBox="1">
            <a:spLocks noAdjustHandles="1" noChangeArrowheads="1" noChangeAspect="1" noChangeShapeType="1" noEditPoints="1" noMove="1" noResize="1" noRot="1" noTextEdit="1"/>
          </p:cNvSpPr>
          <p:nvPr/>
        </p:nvSpPr>
        <p:spPr>
          <a:xfrm>
            <a:off x="3453286" y="1285779"/>
            <a:ext cx="681853" cy="584775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</p:spPr>
        <p:txBody>
          <a:bodyPr numCol="1"/>
          <a:lstStyle/>
          <a:p>
            <a:r>
              <a:rPr lang="en-US">
                <a:noFill/>
              </a:rPr>
              <a:t> </a:t>
            </a:r>
          </a:p>
        </p:txBody>
      </p:sp>
      <p:pic>
        <p:nvPicPr>
          <p:cNvPr id="3" name="Ink 2">
            <a:extLst>
              <a:ext uri="{FF2B5EF4-FFF2-40B4-BE49-F238E27FC236}">
                <a16:creationId xmlns:a16="http://schemas.microsoft.com/office/drawing/2014/main" id="{90978F14-82FF-4DA5-997B-04761213A16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003920" y="1984680"/>
            <a:ext cx="6273720" cy="323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771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69552" y="1243534"/>
            <a:ext cx="5401163" cy="1929738"/>
          </a:xfrm>
        </p:spPr>
        <p:txBody>
          <a:bodyPr numCol="1">
            <a:noAutofit/>
          </a:bodyPr>
          <a:lstStyle/>
          <a:p>
            <a:r>
              <a:rPr dirty="0" lang="en-US"/>
              <a:t>Setting up your </a:t>
            </a:r>
            <a:br>
              <a:rPr dirty="0" lang="en-US"/>
            </a:br>
            <a:r>
              <a:rPr dirty="0" lang="en-US"/>
              <a:t>ML application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015971" y="3665299"/>
            <a:ext cx="6910284" cy="1938992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pPr algn="ctr"/>
            <a:r>
              <a:rPr dirty="0" lang="en-US" sz="6000"/>
              <a:t>Basic “recipe” </a:t>
            </a:r>
          </a:p>
          <a:p>
            <a:pPr algn="ctr"/>
            <a:r>
              <a:rPr dirty="0" lang="en-US" sz="6000"/>
              <a:t>for machine learning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cmpd="sng"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anchor="b" bIns="45720" lIns="91440" numCol="1" rIns="91440" rtlCol="0" tIns="45720" vert="horz">
              <a:noAutofit/>
            </a:bodyPr>
            <a:lstStyle>
              <a:lvl1pPr algn="ctr" defTabSz="914400" eaLnBrk="1" hangingPunct="1" latinLnBrk="0" rtl="0">
                <a:lnSpc>
                  <a:spcPct val="90000"/>
                </a:lnSpc>
                <a:spcBef>
                  <a:spcPct val="0"/>
                </a:spcBef>
                <a:buNone/>
                <a:defRPr kern="1200" sz="6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b="1" dirty="0" lang="en-US" sz="3200"/>
                <a:t>deeplearning.ai</a:t>
              </a:r>
              <a:endParaRPr b="1" dirty="0" lang="en-US" sz="3600"/>
            </a:p>
          </p:txBody>
        </p:sp>
      </p:grpSp>
    </p:spTree>
    <p:extLst>
      <p:ext uri="{BB962C8B-B14F-4D97-AF65-F5344CB8AC3E}">
        <p14:creationId xmlns:p14="http://schemas.microsoft.com/office/powerpoint/2010/main" val="218398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dirty="0" lang="en-US"/>
              <a:t>Basic “recipe” for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5351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dirty="0" lang="en-US"/>
              <a:t>Basic recipe for machine learning</a:t>
            </a:r>
          </a:p>
        </p:txBody>
      </p:sp>
      <p:pic>
        <p:nvPicPr>
          <p:cNvPr id="3" name="Ink 2">
            <a:extLst>
              <a:ext uri="{FF2B5EF4-FFF2-40B4-BE49-F238E27FC236}">
                <a16:creationId xmlns:a16="http://schemas.microsoft.com/office/drawing/2014/main" id="{5888035E-8893-4B5D-B5B6-FF240BA3C06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3648" y="815832"/>
            <a:ext cx="11435109" cy="595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418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panose="020F0302020204030204"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panose="020F0502020204030204"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Company/>
  <Words>65</Words>
  <Paragraphs>20</Paragraphs>
  <Slides>7</Slides>
  <Notes>0</Notes>
  <TotalTime>118</TotalTime>
  <HiddenSlides>0</HiddenSlides>
  <MMClips>0</MMClips>
  <ScaleCrop>false</ScaleCrop>
  <HeadingPairs>
    <vt:vector baseType="variant" size="6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baseType="lpstr" size="13">
      <vt:lpstr>Arial</vt:lpstr>
      <vt:lpstr>Calibri</vt:lpstr>
      <vt:lpstr>Calibri Light</vt:lpstr>
      <vt:lpstr>Cambria Math</vt:lpstr>
      <vt:lpstr>Century Schoolbook</vt:lpstr>
      <vt:lpstr>Office Theme</vt:lpstr>
      <vt:lpstr>Setting up your  ML application</vt:lpstr>
      <vt:lpstr>Bias and Variance</vt:lpstr>
      <vt:lpstr>Bias and Variance</vt:lpstr>
      <vt:lpstr>High bias and high variance</vt:lpstr>
      <vt:lpstr>Setting up your  ML application</vt:lpstr>
      <vt:lpstr>Basic “recipe” for machine learning</vt:lpstr>
      <vt:lpstr>Basic recipe for machine learning</vt:lpstr>
    </vt:vector>
  </TitlesOfParts>
  <LinksUpToDate>false</LinksUpToDate>
  <SharedDoc>false</SharedDoc>
  <HyperlinksChanged>false</HyperlinksChanged>
  <Application>Microsoft Office PowerPoint</Application>
  <AppVersion>16.0000</AppVersion>
  <PresentationFormat>Widescreen</PresentationFormat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2017-07-10T20:19:53Z</dcterms:created>
  <dc:creator>Younes Bensouda Mourri</dc:creator>
  <cp:lastModifiedBy>Andrew Ng</cp:lastModifiedBy>
  <dcterms:modified xsi:type="dcterms:W3CDTF">2017-08-06T05:26:38Z</dcterms:modified>
  <cp:revision>13</cp:revision>
  <dc:title>Setting up your  ML application</dc:title>
</cp:coreProperties>
</file>

<file path=docProps/thumbnail.jpeg>
</file>